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5" r:id="rId7"/>
    <p:sldId id="261" r:id="rId8"/>
    <p:sldId id="262" r:id="rId9"/>
    <p:sldId id="263" r:id="rId10"/>
    <p:sldId id="264" r:id="rId11"/>
  </p:sldIdLst>
  <p:sldSz cx="14630400" cy="8229600"/>
  <p:notesSz cx="8229600" cy="146304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Lora" panose="020B0604020202020204" charset="0"/>
      <p:regular r:id="rId17"/>
    </p:embeddedFont>
    <p:embeddedFont>
      <p:font typeface="Source Sans 3" panose="020B0604020202020204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1736" autoAdjust="0"/>
  </p:normalViewPr>
  <p:slideViewPr>
    <p:cSldViewPr snapToGrid="0" snapToObjects="1">
      <p:cViewPr varScale="1">
        <p:scale>
          <a:sx n="87" d="100"/>
          <a:sy n="87" d="100"/>
        </p:scale>
        <p:origin x="810" y="9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285918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>
            <a:extLst>
              <a:ext uri="{FF2B5EF4-FFF2-40B4-BE49-F238E27FC236}">
                <a16:creationId xmlns:a16="http://schemas.microsoft.com/office/drawing/2014/main" id="{6E42A14F-50E1-4BE1-8503-9105D7E228E7}"/>
              </a:ext>
            </a:extLst>
          </p:cNvPr>
          <p:cNvSpPr/>
          <p:nvPr/>
        </p:nvSpPr>
        <p:spPr>
          <a:xfrm>
            <a:off x="6197925" y="1101686"/>
            <a:ext cx="7594752" cy="2901076"/>
          </a:xfrm>
          <a:prstGeom prst="roundRect">
            <a:avLst>
              <a:gd name="adj" fmla="val 13061"/>
            </a:avLst>
          </a:prstGeom>
          <a:solidFill>
            <a:srgbClr val="444752"/>
          </a:solidFill>
          <a:ln/>
        </p:spPr>
      </p:sp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186696"/>
            <a:ext cx="7468553" cy="28160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500"/>
              </a:lnSpc>
              <a:buNone/>
            </a:pPr>
            <a:r>
              <a:rPr lang="en-US" sz="2800" dirty="0">
                <a:solidFill>
                  <a:srgbClr val="F98AC7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Projeto </a:t>
            </a:r>
            <a:r>
              <a:rPr lang="en-US" sz="2800" dirty="0" err="1">
                <a:solidFill>
                  <a:srgbClr val="F98AC7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Acadêmico</a:t>
            </a:r>
            <a:r>
              <a:rPr lang="en-US" sz="2800" dirty="0">
                <a:solidFill>
                  <a:srgbClr val="F98AC7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:</a:t>
            </a:r>
          </a:p>
          <a:p>
            <a:pPr marL="0" indent="0">
              <a:lnSpc>
                <a:spcPts val="5500"/>
              </a:lnSpc>
              <a:buNone/>
            </a:pPr>
            <a:r>
              <a:rPr lang="en-US" sz="2800" dirty="0">
                <a:solidFill>
                  <a:srgbClr val="F98AC7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rgbClr val="F98AC7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Aplicativo</a:t>
            </a:r>
            <a:r>
              <a:rPr lang="en-US" sz="2800" dirty="0">
                <a:solidFill>
                  <a:srgbClr val="F98AC7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 de Gerenciamento de Energia Solar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324124" y="4361736"/>
            <a:ext cx="7468553" cy="26811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Desenvolvemos</a:t>
            </a:r>
            <a:r>
              <a:rPr lang="en-US" sz="18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um projeto acadêmico inspirado em uma proposta da </a:t>
            </a:r>
            <a:r>
              <a:rPr lang="en-US" sz="185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empresa</a:t>
            </a:r>
            <a:r>
              <a:rPr lang="en-US" sz="18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GoodWe o </a:t>
            </a:r>
            <a:r>
              <a:rPr lang="en-US" sz="185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objetivo</a:t>
            </a:r>
            <a:r>
              <a:rPr lang="en-US" sz="18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foi identificar desafios e criar soluções tecnológicas para otimizar processos, </a:t>
            </a:r>
            <a:r>
              <a:rPr lang="en-US" sz="185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utilizando</a:t>
            </a:r>
            <a:r>
              <a:rPr lang="en-US" sz="18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</a:t>
            </a:r>
            <a:r>
              <a:rPr lang="en-US" sz="185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tecnolôgias</a:t>
            </a:r>
            <a:r>
              <a:rPr lang="en-US" sz="18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</a:t>
            </a:r>
            <a:r>
              <a:rPr lang="en-US" sz="185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como</a:t>
            </a:r>
            <a:r>
              <a:rPr lang="en-US" sz="18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: React . Como resultado, criei uma aplicação completa em React, simulando um app mobile para gerenciamento e automação de recursos de </a:t>
            </a:r>
            <a:r>
              <a:rPr lang="en-US" sz="185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energia</a:t>
            </a:r>
            <a:r>
              <a:rPr lang="en-US" sz="18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solar.</a:t>
            </a:r>
            <a:endParaRPr lang="en-US" sz="18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5">
            <a:extLst>
              <a:ext uri="{FF2B5EF4-FFF2-40B4-BE49-F238E27FC236}">
                <a16:creationId xmlns:a16="http://schemas.microsoft.com/office/drawing/2014/main" id="{553E68FB-07A5-4A0D-89D6-A32A296A4774}"/>
              </a:ext>
            </a:extLst>
          </p:cNvPr>
          <p:cNvSpPr/>
          <p:nvPr/>
        </p:nvSpPr>
        <p:spPr>
          <a:xfrm>
            <a:off x="7432133" y="7036904"/>
            <a:ext cx="6789301" cy="1016889"/>
          </a:xfrm>
          <a:prstGeom prst="roundRect">
            <a:avLst>
              <a:gd name="adj" fmla="val 0"/>
            </a:avLst>
          </a:prstGeom>
          <a:solidFill>
            <a:srgbClr val="444752"/>
          </a:solidFill>
          <a:ln/>
        </p:spPr>
      </p:sp>
      <p:sp>
        <p:nvSpPr>
          <p:cNvPr id="25" name="Shape 5">
            <a:extLst>
              <a:ext uri="{FF2B5EF4-FFF2-40B4-BE49-F238E27FC236}">
                <a16:creationId xmlns:a16="http://schemas.microsoft.com/office/drawing/2014/main" id="{6386068B-593F-4BF0-8023-084B844ECE2F}"/>
              </a:ext>
            </a:extLst>
          </p:cNvPr>
          <p:cNvSpPr/>
          <p:nvPr/>
        </p:nvSpPr>
        <p:spPr>
          <a:xfrm>
            <a:off x="7478552" y="5957078"/>
            <a:ext cx="6789301" cy="989014"/>
          </a:xfrm>
          <a:prstGeom prst="roundRect">
            <a:avLst>
              <a:gd name="adj" fmla="val 0"/>
            </a:avLst>
          </a:prstGeom>
          <a:solidFill>
            <a:srgbClr val="444752"/>
          </a:solidFill>
          <a:ln/>
        </p:spPr>
      </p:sp>
      <p:sp>
        <p:nvSpPr>
          <p:cNvPr id="24" name="Shape 5">
            <a:extLst>
              <a:ext uri="{FF2B5EF4-FFF2-40B4-BE49-F238E27FC236}">
                <a16:creationId xmlns:a16="http://schemas.microsoft.com/office/drawing/2014/main" id="{93CAE94B-7E54-4430-9FB7-A67EE791CF1A}"/>
              </a:ext>
            </a:extLst>
          </p:cNvPr>
          <p:cNvSpPr/>
          <p:nvPr/>
        </p:nvSpPr>
        <p:spPr>
          <a:xfrm>
            <a:off x="465064" y="7052763"/>
            <a:ext cx="6789301" cy="1025961"/>
          </a:xfrm>
          <a:prstGeom prst="roundRect">
            <a:avLst>
              <a:gd name="adj" fmla="val 0"/>
            </a:avLst>
          </a:prstGeom>
          <a:solidFill>
            <a:srgbClr val="444752"/>
          </a:solidFill>
          <a:ln/>
        </p:spPr>
      </p:sp>
      <p:sp>
        <p:nvSpPr>
          <p:cNvPr id="23" name="Shape 5">
            <a:extLst>
              <a:ext uri="{FF2B5EF4-FFF2-40B4-BE49-F238E27FC236}">
                <a16:creationId xmlns:a16="http://schemas.microsoft.com/office/drawing/2014/main" id="{095DF04D-EB02-48CE-9F99-FAF9638C75E2}"/>
              </a:ext>
            </a:extLst>
          </p:cNvPr>
          <p:cNvSpPr/>
          <p:nvPr/>
        </p:nvSpPr>
        <p:spPr>
          <a:xfrm>
            <a:off x="446841" y="5957078"/>
            <a:ext cx="6789301" cy="989014"/>
          </a:xfrm>
          <a:prstGeom prst="roundRect">
            <a:avLst>
              <a:gd name="adj" fmla="val 0"/>
            </a:avLst>
          </a:prstGeom>
          <a:solidFill>
            <a:srgbClr val="444752"/>
          </a:solidFill>
          <a:ln/>
        </p:spPr>
      </p:sp>
      <p:sp>
        <p:nvSpPr>
          <p:cNvPr id="21" name="Shape 5">
            <a:extLst>
              <a:ext uri="{FF2B5EF4-FFF2-40B4-BE49-F238E27FC236}">
                <a16:creationId xmlns:a16="http://schemas.microsoft.com/office/drawing/2014/main" id="{05345BFA-BF61-4390-BC8A-9E6CDA16286F}"/>
              </a:ext>
            </a:extLst>
          </p:cNvPr>
          <p:cNvSpPr/>
          <p:nvPr/>
        </p:nvSpPr>
        <p:spPr>
          <a:xfrm>
            <a:off x="240875" y="1167765"/>
            <a:ext cx="6918591" cy="1044654"/>
          </a:xfrm>
          <a:prstGeom prst="roundRect">
            <a:avLst>
              <a:gd name="adj" fmla="val 13061"/>
            </a:avLst>
          </a:prstGeom>
          <a:solidFill>
            <a:srgbClr val="444752"/>
          </a:solidFill>
          <a:ln/>
        </p:spPr>
      </p:sp>
      <p:sp>
        <p:nvSpPr>
          <p:cNvPr id="20" name="Shape 5">
            <a:extLst>
              <a:ext uri="{FF2B5EF4-FFF2-40B4-BE49-F238E27FC236}">
                <a16:creationId xmlns:a16="http://schemas.microsoft.com/office/drawing/2014/main" id="{A62F2A6E-2F08-4AC8-93EB-946A5908FFD1}"/>
              </a:ext>
            </a:extLst>
          </p:cNvPr>
          <p:cNvSpPr/>
          <p:nvPr/>
        </p:nvSpPr>
        <p:spPr>
          <a:xfrm>
            <a:off x="240875" y="2741201"/>
            <a:ext cx="7010507" cy="1422949"/>
          </a:xfrm>
          <a:prstGeom prst="roundRect">
            <a:avLst>
              <a:gd name="adj" fmla="val 13061"/>
            </a:avLst>
          </a:prstGeom>
          <a:solidFill>
            <a:srgbClr val="444752"/>
          </a:solidFill>
          <a:ln/>
        </p:spPr>
      </p:sp>
      <p:sp>
        <p:nvSpPr>
          <p:cNvPr id="2" name="Text 0"/>
          <p:cNvSpPr/>
          <p:nvPr/>
        </p:nvSpPr>
        <p:spPr>
          <a:xfrm>
            <a:off x="446842" y="457319"/>
            <a:ext cx="3004304" cy="3754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35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Considerações Finais</a:t>
            </a:r>
            <a:endParaRPr lang="en-US" sz="2350" dirty="0"/>
          </a:p>
        </p:txBody>
      </p:sp>
      <p:sp>
        <p:nvSpPr>
          <p:cNvPr id="3" name="Text 1"/>
          <p:cNvSpPr/>
          <p:nvPr/>
        </p:nvSpPr>
        <p:spPr>
          <a:xfrm>
            <a:off x="446842" y="1139070"/>
            <a:ext cx="6712625" cy="6661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O sistema foi desenvolvido para funcionar tanto em dispositivos móveis quanto em desktops, com foco na experiência mobile para facilitar o acesso remoto. As APIs utilizadas são fictícias, pois não há acesso direto aos dados reais da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empresa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.</a:t>
            </a:r>
          </a:p>
          <a:p>
            <a:pPr marL="0" indent="0" algn="l">
              <a:lnSpc>
                <a:spcPts val="1600"/>
              </a:lnSpc>
              <a:buNone/>
            </a:pPr>
            <a:endParaRPr lang="en-US" sz="1400" dirty="0">
              <a:solidFill>
                <a:srgbClr val="D6E5E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l">
              <a:lnSpc>
                <a:spcPts val="1600"/>
              </a:lnSpc>
              <a:buNone/>
            </a:pP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2"/>
          <p:cNvSpPr/>
          <p:nvPr/>
        </p:nvSpPr>
        <p:spPr>
          <a:xfrm flipV="1">
            <a:off x="446842" y="975598"/>
            <a:ext cx="6712625" cy="6867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50000"/>
              </a:lnSpc>
              <a:buNone/>
            </a:pP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l">
              <a:lnSpc>
                <a:spcPct val="150000"/>
              </a:lnSpc>
              <a:buNone/>
            </a:pP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0301" y="502482"/>
            <a:ext cx="4361974" cy="436197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6" name="Text 3"/>
          <p:cNvSpPr/>
          <p:nvPr/>
        </p:nvSpPr>
        <p:spPr>
          <a:xfrm>
            <a:off x="7478554" y="5673328"/>
            <a:ext cx="6712625" cy="2041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endParaRPr lang="en-US" sz="1000" dirty="0"/>
          </a:p>
        </p:txBody>
      </p:sp>
      <p:sp>
        <p:nvSpPr>
          <p:cNvPr id="8" name="Text 5"/>
          <p:cNvSpPr/>
          <p:nvPr/>
        </p:nvSpPr>
        <p:spPr>
          <a:xfrm>
            <a:off x="589717" y="6278880"/>
            <a:ext cx="1502093" cy="1877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dirty="0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Responsividade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589717" y="6543199"/>
            <a:ext cx="6518791" cy="2041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Funciona em dispositivos móveis e desktops, com foco na experiência mobile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7521893" y="6278880"/>
            <a:ext cx="1502093" cy="1877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dirty="0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APIs Simuladas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7521893" y="6543199"/>
            <a:ext cx="6518791" cy="2041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Utilização de dados fictícios para demonstração das funcionalidades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589717" y="7160776"/>
            <a:ext cx="1502093" cy="1877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dirty="0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Experiência Visual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589717" y="7425095"/>
            <a:ext cx="6518791" cy="2041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2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Animações suaves nas transições entre páginas com efeito de "apagando e acendendo"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 14"/>
          <p:cNvSpPr/>
          <p:nvPr/>
        </p:nvSpPr>
        <p:spPr>
          <a:xfrm>
            <a:off x="7521893" y="7160776"/>
            <a:ext cx="1502093" cy="1877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Código </a:t>
            </a:r>
            <a:endParaRPr lang="en-US" sz="1600" dirty="0"/>
          </a:p>
        </p:txBody>
      </p:sp>
      <p:sp>
        <p:nvSpPr>
          <p:cNvPr id="18" name="Text 15"/>
          <p:cNvSpPr/>
          <p:nvPr/>
        </p:nvSpPr>
        <p:spPr>
          <a:xfrm>
            <a:off x="7521893" y="7425095"/>
            <a:ext cx="6518791" cy="2041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Código fonte foi feito em React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287284F6-0710-401B-887D-F7DCCAC42B0E}"/>
              </a:ext>
            </a:extLst>
          </p:cNvPr>
          <p:cNvSpPr/>
          <p:nvPr/>
        </p:nvSpPr>
        <p:spPr>
          <a:xfrm>
            <a:off x="400419" y="2676228"/>
            <a:ext cx="6918592" cy="13450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O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projeto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conta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ainda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com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animações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suaves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especialmente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visíveis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nas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transições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entre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páginas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, que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apresentam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um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efeito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de "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apagando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e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acendendo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"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ao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navegar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entre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seções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contribuindo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para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uma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experiência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mais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fluida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e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agradável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. O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código-fonte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está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disponível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publicamente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para consulta.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7" name="Image 1" descr="preencoded.png">
            <a:extLst>
              <a:ext uri="{FF2B5EF4-FFF2-40B4-BE49-F238E27FC236}">
                <a16:creationId xmlns:a16="http://schemas.microsoft.com/office/drawing/2014/main" id="{BD4D2B9A-22F9-4A65-8A80-8768456513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860" y="5957078"/>
            <a:ext cx="45719" cy="1019128"/>
          </a:xfrm>
          <a:prstGeom prst="rect">
            <a:avLst/>
          </a:prstGeom>
        </p:spPr>
      </p:pic>
      <p:pic>
        <p:nvPicPr>
          <p:cNvPr id="28" name="Image 1" descr="preencoded.png">
            <a:extLst>
              <a:ext uri="{FF2B5EF4-FFF2-40B4-BE49-F238E27FC236}">
                <a16:creationId xmlns:a16="http://schemas.microsoft.com/office/drawing/2014/main" id="{BF11CBFF-F0DA-4D10-958B-556E743EEE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408966" y="7061835"/>
            <a:ext cx="45719" cy="1019128"/>
          </a:xfrm>
          <a:prstGeom prst="rect">
            <a:avLst/>
          </a:prstGeom>
        </p:spPr>
      </p:pic>
      <p:pic>
        <p:nvPicPr>
          <p:cNvPr id="29" name="Image 1" descr="preencoded.png">
            <a:extLst>
              <a:ext uri="{FF2B5EF4-FFF2-40B4-BE49-F238E27FC236}">
                <a16:creationId xmlns:a16="http://schemas.microsoft.com/office/drawing/2014/main" id="{047484C9-0F6B-4E8D-A6D3-7498D0381B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8462" y="5957078"/>
            <a:ext cx="45719" cy="1019128"/>
          </a:xfrm>
          <a:prstGeom prst="rect">
            <a:avLst/>
          </a:prstGeom>
        </p:spPr>
      </p:pic>
      <p:pic>
        <p:nvPicPr>
          <p:cNvPr id="30" name="Image 1" descr="preencoded.png">
            <a:extLst>
              <a:ext uri="{FF2B5EF4-FFF2-40B4-BE49-F238E27FC236}">
                <a16:creationId xmlns:a16="http://schemas.microsoft.com/office/drawing/2014/main" id="{1F9D2EB6-5170-4821-AB8B-E62F08FD50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7227" y="7036904"/>
            <a:ext cx="48034" cy="1070739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5">
            <a:extLst>
              <a:ext uri="{FF2B5EF4-FFF2-40B4-BE49-F238E27FC236}">
                <a16:creationId xmlns:a16="http://schemas.microsoft.com/office/drawing/2014/main" id="{A2DE3D69-78BE-420F-93E5-AE19CEB21FB6}"/>
              </a:ext>
            </a:extLst>
          </p:cNvPr>
          <p:cNvSpPr/>
          <p:nvPr/>
        </p:nvSpPr>
        <p:spPr>
          <a:xfrm>
            <a:off x="5217424" y="385590"/>
            <a:ext cx="4566642" cy="848300"/>
          </a:xfrm>
          <a:prstGeom prst="roundRect">
            <a:avLst>
              <a:gd name="adj" fmla="val 13061"/>
            </a:avLst>
          </a:prstGeom>
          <a:solidFill>
            <a:srgbClr val="444752"/>
          </a:solidFill>
          <a:ln/>
        </p:spPr>
      </p:sp>
      <p:sp>
        <p:nvSpPr>
          <p:cNvPr id="2" name="Text 0"/>
          <p:cNvSpPr/>
          <p:nvPr/>
        </p:nvSpPr>
        <p:spPr>
          <a:xfrm>
            <a:off x="626745" y="492681"/>
            <a:ext cx="6635115" cy="526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00"/>
              </a:lnSpc>
              <a:buNone/>
            </a:pPr>
            <a:r>
              <a:rPr lang="en-US" sz="33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                                               </a:t>
            </a:r>
            <a:r>
              <a:rPr lang="en-US" sz="3300" dirty="0" err="1">
                <a:solidFill>
                  <a:srgbClr val="F98AC7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Qr</a:t>
            </a:r>
            <a:r>
              <a:rPr lang="en-US" sz="3300" dirty="0">
                <a:solidFill>
                  <a:srgbClr val="F98AC7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 Code do app</a:t>
            </a:r>
            <a:endParaRPr lang="en-US" sz="3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626745" y="1448991"/>
            <a:ext cx="2532936" cy="2864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endParaRPr lang="en-US" sz="14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7424" y="2279451"/>
            <a:ext cx="4566642" cy="5070277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1485721" y="1448991"/>
            <a:ext cx="2532936" cy="2864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endParaRPr lang="en-US" sz="1400" dirty="0"/>
          </a:p>
        </p:txBody>
      </p:sp>
      <p:sp>
        <p:nvSpPr>
          <p:cNvPr id="6" name="Text 3"/>
          <p:cNvSpPr/>
          <p:nvPr/>
        </p:nvSpPr>
        <p:spPr>
          <a:xfrm>
            <a:off x="626745" y="6962537"/>
            <a:ext cx="13376910" cy="2864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endParaRPr lang="en-US" sz="1400" dirty="0"/>
          </a:p>
        </p:txBody>
      </p:sp>
      <p:sp>
        <p:nvSpPr>
          <p:cNvPr id="7" name="Text 4"/>
          <p:cNvSpPr/>
          <p:nvPr/>
        </p:nvSpPr>
        <p:spPr>
          <a:xfrm>
            <a:off x="626745" y="7450455"/>
            <a:ext cx="13376910" cy="2864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endParaRPr lang="en-US" sz="1400" dirty="0"/>
          </a:p>
        </p:txBody>
      </p:sp>
    </p:spTree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7464" y="524470"/>
            <a:ext cx="4487585" cy="560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dirty="0" err="1">
                <a:solidFill>
                  <a:srgbClr val="F98AC7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Estrutura</a:t>
            </a:r>
            <a:r>
              <a:rPr lang="en-US" sz="3500" dirty="0">
                <a:solidFill>
                  <a:srgbClr val="F98AC7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 do Sistema</a:t>
            </a:r>
            <a:endParaRPr lang="en-US" sz="3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667464" y="1466731"/>
            <a:ext cx="13295471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A aplicação possui um cabeçalho fixo que direciona o usuário para as seguintes seções: Home, Conexões de Aparelhos, Chatbot, Contato e Configurações.</a:t>
            </a: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464" y="1986439"/>
            <a:ext cx="953572" cy="114431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811655" y="2177058"/>
            <a:ext cx="2243733" cy="2805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u="sng" dirty="0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Home</a:t>
            </a:r>
            <a:endParaRPr lang="en-US" sz="1750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1811655" y="2571988"/>
            <a:ext cx="12151281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Visualização de gráficos e informações climáticas</a:t>
            </a: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464" y="3130748"/>
            <a:ext cx="953572" cy="114431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811655" y="3321368"/>
            <a:ext cx="2243733" cy="2805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u="sng" dirty="0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Conexões</a:t>
            </a:r>
            <a:endParaRPr lang="en-US" sz="1750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5"/>
          <p:cNvSpPr/>
          <p:nvPr/>
        </p:nvSpPr>
        <p:spPr>
          <a:xfrm>
            <a:off x="1811655" y="3716298"/>
            <a:ext cx="12151281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Gerenciamento de dispositivos conectados através de bluetooth ou manualmente</a:t>
            </a: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7464" y="4275058"/>
            <a:ext cx="953572" cy="1144310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811655" y="4465677"/>
            <a:ext cx="2243733" cy="2805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u="sng" dirty="0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Chatbot</a:t>
            </a:r>
            <a:endParaRPr lang="en-US" sz="1750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 7"/>
          <p:cNvSpPr/>
          <p:nvPr/>
        </p:nvSpPr>
        <p:spPr>
          <a:xfrm>
            <a:off x="1811655" y="4860608"/>
            <a:ext cx="12151281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Assistente virtual com comandos que auxiliam na interatividade do usuário</a:t>
            </a: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7464" y="5419368"/>
            <a:ext cx="953572" cy="1144310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811655" y="5609987"/>
            <a:ext cx="2243733" cy="2805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u="sng" dirty="0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Contato</a:t>
            </a:r>
            <a:endParaRPr lang="en-US" sz="1750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 9"/>
          <p:cNvSpPr/>
          <p:nvPr/>
        </p:nvSpPr>
        <p:spPr>
          <a:xfrm>
            <a:off x="1811655" y="6004917"/>
            <a:ext cx="12151281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Formulário para comunicação com a empresa</a:t>
            </a: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7464" y="6563678"/>
            <a:ext cx="953572" cy="1144310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1811655" y="6754297"/>
            <a:ext cx="2243733" cy="2805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u="sng" dirty="0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Configurações</a:t>
            </a:r>
            <a:endParaRPr lang="en-US" sz="1750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 11"/>
          <p:cNvSpPr/>
          <p:nvPr/>
        </p:nvSpPr>
        <p:spPr>
          <a:xfrm>
            <a:off x="1811655" y="7149227"/>
            <a:ext cx="12151281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Personalização e ajustes do sistema</a:t>
            </a: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94598" y="467201"/>
            <a:ext cx="3997762" cy="4997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00" dirty="0">
                <a:solidFill>
                  <a:srgbClr val="F98AC7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Home</a:t>
            </a:r>
            <a:endParaRPr lang="en-US" sz="3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594598" y="1374577"/>
            <a:ext cx="6513314" cy="8154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O </a:t>
            </a:r>
            <a:r>
              <a:rPr lang="en-US" sz="13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usuário</a:t>
            </a:r>
            <a:r>
              <a:rPr lang="en-US" sz="13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pode alternar entre três tipos de gráficos (linha, barras e pizza),</a:t>
            </a:r>
            <a:r>
              <a:rPr lang="en-US" sz="13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são</a:t>
            </a:r>
            <a:r>
              <a:rPr lang="en-US" sz="13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</a:t>
            </a:r>
            <a:r>
              <a:rPr lang="en-US" sz="13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gerados</a:t>
            </a:r>
            <a:r>
              <a:rPr lang="en-US" sz="13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com base </a:t>
            </a:r>
            <a:r>
              <a:rPr lang="en-US" sz="13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em</a:t>
            </a:r>
            <a:r>
              <a:rPr lang="en-US" sz="13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dados de </a:t>
            </a:r>
            <a:r>
              <a:rPr lang="en-US" sz="13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uma</a:t>
            </a:r>
            <a:r>
              <a:rPr lang="en-US" sz="13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API </a:t>
            </a:r>
            <a:r>
              <a:rPr lang="en-US" sz="13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simulada</a:t>
            </a:r>
            <a:r>
              <a:rPr lang="en-US" sz="13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.</a:t>
            </a:r>
            <a:endParaRPr lang="en-US" sz="1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594598" y="2342912"/>
            <a:ext cx="6513314" cy="8154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Abaixo</a:t>
            </a:r>
            <a:r>
              <a:rPr lang="en-US" sz="13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</a:t>
            </a:r>
            <a:r>
              <a:rPr lang="en-US" sz="13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são</a:t>
            </a:r>
            <a:r>
              <a:rPr lang="en-US" sz="13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exibidas informações do clima atual e a previsão do tempo. Ao final da página, há uma área dedicada a destacar os impactos positivos do uso da energia solar, com foco nos benefícios econômicos e ambientais.</a:t>
            </a:r>
            <a:endParaRPr lang="en-US" sz="1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594598" y="3311247"/>
            <a:ext cx="6513314" cy="5436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Por trás do gráfico, há uma imagem que simboliza o período do dia: um sol mais fraco pela manhã, mais forte à tarde e ausência de sol à noite.</a:t>
            </a:r>
            <a:endParaRPr lang="en-US" sz="1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3801" y="198021"/>
            <a:ext cx="3678651" cy="551789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Text 4"/>
          <p:cNvSpPr/>
          <p:nvPr/>
        </p:nvSpPr>
        <p:spPr>
          <a:xfrm>
            <a:off x="7530108" y="5521642"/>
            <a:ext cx="6513314" cy="271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endParaRPr lang="en-US" sz="1300" dirty="0"/>
          </a:p>
        </p:txBody>
      </p:sp>
      <p:sp>
        <p:nvSpPr>
          <p:cNvPr id="8" name="Shape 5"/>
          <p:cNvSpPr/>
          <p:nvPr/>
        </p:nvSpPr>
        <p:spPr>
          <a:xfrm>
            <a:off x="579774" y="6136601"/>
            <a:ext cx="4367093" cy="1625798"/>
          </a:xfrm>
          <a:prstGeom prst="roundRect">
            <a:avLst>
              <a:gd name="adj" fmla="val 6989"/>
            </a:avLst>
          </a:prstGeom>
          <a:solidFill>
            <a:srgbClr val="444752"/>
          </a:solidFill>
          <a:ln/>
        </p:spPr>
      </p:sp>
      <p:sp>
        <p:nvSpPr>
          <p:cNvPr id="9" name="Text 6"/>
          <p:cNvSpPr/>
          <p:nvPr/>
        </p:nvSpPr>
        <p:spPr>
          <a:xfrm>
            <a:off x="764500" y="6307336"/>
            <a:ext cx="1998821" cy="249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Gráficos Interativos</a:t>
            </a:r>
            <a:endParaRPr lang="en-US" sz="15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764500" y="6659047"/>
            <a:ext cx="4027289" cy="271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Linha</a:t>
            </a:r>
            <a:endParaRPr lang="en-US" sz="1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764500" y="6990278"/>
            <a:ext cx="4027289" cy="271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Barras</a:t>
            </a:r>
            <a:endParaRPr lang="en-US" sz="1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764500" y="7321510"/>
            <a:ext cx="4027289" cy="271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Pizza</a:t>
            </a:r>
            <a:endParaRPr lang="en-US" sz="1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Shape 10"/>
          <p:cNvSpPr/>
          <p:nvPr/>
        </p:nvSpPr>
        <p:spPr>
          <a:xfrm>
            <a:off x="5079869" y="6168034"/>
            <a:ext cx="4367093" cy="1625798"/>
          </a:xfrm>
          <a:prstGeom prst="roundRect">
            <a:avLst>
              <a:gd name="adj" fmla="val 6312"/>
            </a:avLst>
          </a:prstGeom>
          <a:solidFill>
            <a:srgbClr val="444752"/>
          </a:solidFill>
          <a:ln/>
        </p:spPr>
      </p:sp>
      <p:sp>
        <p:nvSpPr>
          <p:cNvPr id="14" name="Text 11"/>
          <p:cNvSpPr/>
          <p:nvPr/>
        </p:nvSpPr>
        <p:spPr>
          <a:xfrm>
            <a:off x="5301496" y="6307336"/>
            <a:ext cx="2179082" cy="249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 err="1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Informações</a:t>
            </a:r>
            <a:r>
              <a:rPr lang="en-US" sz="1550" dirty="0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 </a:t>
            </a:r>
            <a:r>
              <a:rPr lang="en-US" sz="1550" dirty="0" err="1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Climáticas</a:t>
            </a:r>
            <a:endParaRPr lang="en-US" sz="15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5301496" y="6659047"/>
            <a:ext cx="4027289" cy="271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Clima atual</a:t>
            </a:r>
            <a:endParaRPr lang="en-US" sz="1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 13"/>
          <p:cNvSpPr/>
          <p:nvPr/>
        </p:nvSpPr>
        <p:spPr>
          <a:xfrm>
            <a:off x="5301496" y="6990278"/>
            <a:ext cx="4027289" cy="271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Previsão do tempo</a:t>
            </a:r>
            <a:endParaRPr lang="en-US" sz="1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Shape 14"/>
          <p:cNvSpPr/>
          <p:nvPr/>
        </p:nvSpPr>
        <p:spPr>
          <a:xfrm>
            <a:off x="9668589" y="6136601"/>
            <a:ext cx="4367213" cy="1625798"/>
          </a:xfrm>
          <a:prstGeom prst="roundRect">
            <a:avLst>
              <a:gd name="adj" fmla="val 6311"/>
            </a:avLst>
          </a:prstGeom>
          <a:solidFill>
            <a:srgbClr val="444752"/>
          </a:solidFill>
          <a:ln/>
        </p:spPr>
      </p:sp>
      <p:sp>
        <p:nvSpPr>
          <p:cNvPr id="18" name="Text 15"/>
          <p:cNvSpPr/>
          <p:nvPr/>
        </p:nvSpPr>
        <p:spPr>
          <a:xfrm>
            <a:off x="9838492" y="6307336"/>
            <a:ext cx="2084189" cy="249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Benefícios Destacados</a:t>
            </a:r>
            <a:endParaRPr lang="en-US" sz="15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 16"/>
          <p:cNvSpPr/>
          <p:nvPr/>
        </p:nvSpPr>
        <p:spPr>
          <a:xfrm>
            <a:off x="9838492" y="6659047"/>
            <a:ext cx="4027408" cy="271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Econômicos</a:t>
            </a:r>
            <a:endParaRPr lang="en-US" sz="1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 17"/>
          <p:cNvSpPr/>
          <p:nvPr/>
        </p:nvSpPr>
        <p:spPr>
          <a:xfrm>
            <a:off x="9838492" y="6990278"/>
            <a:ext cx="4027408" cy="271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Ambientais</a:t>
            </a:r>
            <a:endParaRPr lang="en-US" sz="1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" name="Image 1" descr="preencoded.png">
            <a:extLst>
              <a:ext uri="{FF2B5EF4-FFF2-40B4-BE49-F238E27FC236}">
                <a16:creationId xmlns:a16="http://schemas.microsoft.com/office/drawing/2014/main" id="{D43907DF-BE2D-4E12-BE4F-FB5D03FF66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434" y="6137434"/>
            <a:ext cx="73802" cy="1645135"/>
          </a:xfrm>
          <a:prstGeom prst="rect">
            <a:avLst/>
          </a:prstGeom>
        </p:spPr>
      </p:pic>
      <p:pic>
        <p:nvPicPr>
          <p:cNvPr id="23" name="Image 1" descr="preencoded.png">
            <a:extLst>
              <a:ext uri="{FF2B5EF4-FFF2-40B4-BE49-F238E27FC236}">
                <a16:creationId xmlns:a16="http://schemas.microsoft.com/office/drawing/2014/main" id="{C05F9E4D-091D-44A7-AE71-6E3C52511F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9869" y="6168034"/>
            <a:ext cx="73802" cy="1645135"/>
          </a:xfrm>
          <a:prstGeom prst="rect">
            <a:avLst/>
          </a:prstGeom>
        </p:spPr>
      </p:pic>
      <p:pic>
        <p:nvPicPr>
          <p:cNvPr id="24" name="Image 1" descr="preencoded.png">
            <a:extLst>
              <a:ext uri="{FF2B5EF4-FFF2-40B4-BE49-F238E27FC236}">
                <a16:creationId xmlns:a16="http://schemas.microsoft.com/office/drawing/2014/main" id="{1861B185-F0C9-48AD-B5EC-3FE3E2A38B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79739" y="6148697"/>
            <a:ext cx="73802" cy="16451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5">
            <a:extLst>
              <a:ext uri="{FF2B5EF4-FFF2-40B4-BE49-F238E27FC236}">
                <a16:creationId xmlns:a16="http://schemas.microsoft.com/office/drawing/2014/main" id="{B13A0E43-DD8B-4377-968F-BE338A7A36C0}"/>
              </a:ext>
            </a:extLst>
          </p:cNvPr>
          <p:cNvSpPr/>
          <p:nvPr/>
        </p:nvSpPr>
        <p:spPr>
          <a:xfrm>
            <a:off x="7166372" y="7091837"/>
            <a:ext cx="4203515" cy="991273"/>
          </a:xfrm>
          <a:prstGeom prst="roundRect">
            <a:avLst>
              <a:gd name="adj" fmla="val 18894"/>
            </a:avLst>
          </a:prstGeom>
          <a:solidFill>
            <a:srgbClr val="444752"/>
          </a:solidFill>
          <a:ln/>
        </p:spPr>
      </p:sp>
      <p:sp>
        <p:nvSpPr>
          <p:cNvPr id="28" name="Shape 5">
            <a:extLst>
              <a:ext uri="{FF2B5EF4-FFF2-40B4-BE49-F238E27FC236}">
                <a16:creationId xmlns:a16="http://schemas.microsoft.com/office/drawing/2014/main" id="{BDA45CA6-607B-4D58-8EBD-24E02174749A}"/>
              </a:ext>
            </a:extLst>
          </p:cNvPr>
          <p:cNvSpPr/>
          <p:nvPr/>
        </p:nvSpPr>
        <p:spPr>
          <a:xfrm>
            <a:off x="7166373" y="6064112"/>
            <a:ext cx="4203514" cy="954502"/>
          </a:xfrm>
          <a:prstGeom prst="roundRect">
            <a:avLst>
              <a:gd name="adj" fmla="val 20035"/>
            </a:avLst>
          </a:prstGeom>
          <a:solidFill>
            <a:srgbClr val="444752"/>
          </a:solidFill>
          <a:ln/>
        </p:spPr>
        <p:txBody>
          <a:bodyPr/>
          <a:lstStyle/>
          <a:p>
            <a:endParaRPr lang="en-US" dirty="0"/>
          </a:p>
        </p:txBody>
      </p:sp>
      <p:sp>
        <p:nvSpPr>
          <p:cNvPr id="27" name="Shape 5">
            <a:extLst>
              <a:ext uri="{FF2B5EF4-FFF2-40B4-BE49-F238E27FC236}">
                <a16:creationId xmlns:a16="http://schemas.microsoft.com/office/drawing/2014/main" id="{CF269B0C-D671-463A-9B40-FDA41A03DE3A}"/>
              </a:ext>
            </a:extLst>
          </p:cNvPr>
          <p:cNvSpPr/>
          <p:nvPr/>
        </p:nvSpPr>
        <p:spPr>
          <a:xfrm>
            <a:off x="305157" y="7027446"/>
            <a:ext cx="4203514" cy="1004034"/>
          </a:xfrm>
          <a:prstGeom prst="roundRect">
            <a:avLst>
              <a:gd name="adj" fmla="val 14735"/>
            </a:avLst>
          </a:prstGeom>
          <a:solidFill>
            <a:srgbClr val="444752"/>
          </a:solidFill>
          <a:ln/>
        </p:spPr>
        <p:txBody>
          <a:bodyPr/>
          <a:lstStyle/>
          <a:p>
            <a:endParaRPr lang="en-US" dirty="0"/>
          </a:p>
        </p:txBody>
      </p:sp>
      <p:sp>
        <p:nvSpPr>
          <p:cNvPr id="26" name="Shape 5">
            <a:extLst>
              <a:ext uri="{FF2B5EF4-FFF2-40B4-BE49-F238E27FC236}">
                <a16:creationId xmlns:a16="http://schemas.microsoft.com/office/drawing/2014/main" id="{B64BDC18-8BDE-4939-B55B-36C6351DABF4}"/>
              </a:ext>
            </a:extLst>
          </p:cNvPr>
          <p:cNvSpPr/>
          <p:nvPr/>
        </p:nvSpPr>
        <p:spPr>
          <a:xfrm>
            <a:off x="305157" y="6031486"/>
            <a:ext cx="4203514" cy="862726"/>
          </a:xfrm>
          <a:prstGeom prst="roundRect">
            <a:avLst>
              <a:gd name="adj" fmla="val 13061"/>
            </a:avLst>
          </a:prstGeom>
          <a:solidFill>
            <a:srgbClr val="44475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" name="Text 0"/>
          <p:cNvSpPr/>
          <p:nvPr/>
        </p:nvSpPr>
        <p:spPr>
          <a:xfrm>
            <a:off x="427196" y="337304"/>
            <a:ext cx="3111698" cy="3589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50" dirty="0">
                <a:solidFill>
                  <a:srgbClr val="F98AC7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Conexões de Aparelhos</a:t>
            </a:r>
            <a:endParaRPr lang="en-US" sz="22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196" y="1040963"/>
            <a:ext cx="3018830" cy="429994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427196" y="5682020"/>
            <a:ext cx="6739176" cy="195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endParaRPr lang="en-US" sz="950" dirty="0"/>
          </a:p>
        </p:txBody>
      </p:sp>
      <p:sp>
        <p:nvSpPr>
          <p:cNvPr id="5" name="Text 2"/>
          <p:cNvSpPr/>
          <p:nvPr/>
        </p:nvSpPr>
        <p:spPr>
          <a:xfrm>
            <a:off x="7471648" y="337304"/>
            <a:ext cx="6739176" cy="6278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2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O usuário pode adicionar dispositivos de duas formas: via conexão Bluetooth (simulada) ou manualmente. Na adição manual, é possível escolher o nome, ícone e cor de fundo do dispositivo.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7464028" y="1293440"/>
            <a:ext cx="6739176" cy="3905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2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Após o cadastro, o aparelho aparece como conectado, com opções para gerar QR Code (facilitando o compartilhamento), editar, excluir ou desativar. Os dispositivos conectados são organizados em duas listas: conectados e desconectados</a:t>
            </a:r>
            <a:r>
              <a:rPr lang="en-US" sz="10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.</a:t>
            </a:r>
            <a:endParaRPr 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7365623" y="2358462"/>
            <a:ext cx="6739176" cy="3905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2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Quando um aparelho é desconectado, ele é automaticamente movido para a seção de desconectados, podendo ser reativado a qualquer momento. Também é possível reordenar os dispositivos arrastando-os na tela.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7420094" y="3383997"/>
            <a:ext cx="6739176" cy="3905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2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Na tela, há uma imagem que indica que não há nenhum aparelho conectado, para informar o usuário e evitar que a área fique em branco e a ocoenctar essa imagem desaparece e reapreceu quando não tiver nada na </a:t>
            </a:r>
            <a:r>
              <a:rPr lang="en-US" sz="12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tela</a:t>
            </a:r>
            <a:r>
              <a:rPr lang="en-US" sz="12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.</a:t>
            </a:r>
          </a:p>
          <a:p>
            <a:pPr marL="0" indent="0" algn="l">
              <a:lnSpc>
                <a:spcPct val="150000"/>
              </a:lnSpc>
              <a:buNone/>
            </a:pPr>
            <a:endParaRPr lang="en-US" sz="1200" dirty="0">
              <a:solidFill>
                <a:srgbClr val="D6E5E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l">
              <a:lnSpc>
                <a:spcPct val="150000"/>
              </a:lnSpc>
              <a:buNone/>
            </a:pP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7365623" y="4518560"/>
            <a:ext cx="6739176" cy="195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2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Para a facildiade de manusear os aprelhos há o efeito </a:t>
            </a:r>
            <a:r>
              <a:rPr lang="en-US" sz="1200" b="1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Drag and Drop</a:t>
            </a:r>
            <a:r>
              <a:rPr lang="en-US" sz="12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(arrastar e soltar).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427196" y="6124337"/>
            <a:ext cx="122039" cy="152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endParaRPr lang="en-US" sz="9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196" y="6316504"/>
            <a:ext cx="6826925" cy="15240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427196" y="6407944"/>
            <a:ext cx="1436013" cy="179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100" dirty="0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Adicionar Dispositivo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 9"/>
          <p:cNvSpPr/>
          <p:nvPr/>
        </p:nvSpPr>
        <p:spPr>
          <a:xfrm>
            <a:off x="427196" y="6660594"/>
            <a:ext cx="6826925" cy="195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Via Bluetooth (simulado) ou manualmente com personalização</a:t>
            </a:r>
            <a:endParaRPr lang="en-US" sz="9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 10"/>
          <p:cNvSpPr/>
          <p:nvPr/>
        </p:nvSpPr>
        <p:spPr>
          <a:xfrm>
            <a:off x="7376160" y="6124337"/>
            <a:ext cx="122039" cy="152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endParaRPr lang="en-US" sz="950" dirty="0"/>
          </a:p>
        </p:txBody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6160" y="6316504"/>
            <a:ext cx="6827044" cy="15240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7376160" y="6407944"/>
            <a:ext cx="1436013" cy="179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Gerenciar</a:t>
            </a:r>
            <a:r>
              <a:rPr lang="en-US" sz="1200" dirty="0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conexão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 12"/>
          <p:cNvSpPr/>
          <p:nvPr/>
        </p:nvSpPr>
        <p:spPr>
          <a:xfrm>
            <a:off x="7376160" y="6660594"/>
            <a:ext cx="6827044" cy="195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2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Gerar QR Code, editar, excluir ou desativar dispositivos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 13"/>
          <p:cNvSpPr/>
          <p:nvPr/>
        </p:nvSpPr>
        <p:spPr>
          <a:xfrm>
            <a:off x="427196" y="7069336"/>
            <a:ext cx="122039" cy="152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endParaRPr lang="en-US" sz="9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196" y="7249239"/>
            <a:ext cx="6826925" cy="15240"/>
          </a:xfrm>
          <a:prstGeom prst="rect">
            <a:avLst/>
          </a:prstGeom>
        </p:spPr>
      </p:pic>
      <p:sp>
        <p:nvSpPr>
          <p:cNvPr id="20" name="Text 14"/>
          <p:cNvSpPr/>
          <p:nvPr/>
        </p:nvSpPr>
        <p:spPr>
          <a:xfrm>
            <a:off x="427196" y="7352943"/>
            <a:ext cx="1513523" cy="179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1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Organizar Dispositivos</a:t>
            </a:r>
            <a:endParaRPr lang="en-US" sz="1100" dirty="0"/>
          </a:p>
        </p:txBody>
      </p:sp>
      <p:sp>
        <p:nvSpPr>
          <p:cNvPr id="21" name="Text 15"/>
          <p:cNvSpPr/>
          <p:nvPr/>
        </p:nvSpPr>
        <p:spPr>
          <a:xfrm>
            <a:off x="427196" y="7605593"/>
            <a:ext cx="6826925" cy="195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Reordenar por arrastar e soltar, separação entre conectados e desconectados</a:t>
            </a:r>
            <a:endParaRPr lang="en-US" sz="950" dirty="0"/>
          </a:p>
        </p:txBody>
      </p:sp>
      <p:pic>
        <p:nvPicPr>
          <p:cNvPr id="23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6160" y="7249239"/>
            <a:ext cx="6827044" cy="15240"/>
          </a:xfrm>
          <a:prstGeom prst="rect">
            <a:avLst/>
          </a:prstGeom>
        </p:spPr>
      </p:pic>
      <p:sp>
        <p:nvSpPr>
          <p:cNvPr id="24" name="Text 17"/>
          <p:cNvSpPr/>
          <p:nvPr/>
        </p:nvSpPr>
        <p:spPr>
          <a:xfrm>
            <a:off x="7376160" y="7352943"/>
            <a:ext cx="1436013" cy="179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200" dirty="0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Reativar Dispositivos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 18"/>
          <p:cNvSpPr/>
          <p:nvPr/>
        </p:nvSpPr>
        <p:spPr>
          <a:xfrm>
            <a:off x="7376160" y="7605593"/>
            <a:ext cx="6827044" cy="195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2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Reconectar aparelhos desativados a qualquer momento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8F5868F1-E5F2-437E-9CCA-1151EBFE3932}"/>
              </a:ext>
            </a:extLst>
          </p:cNvPr>
          <p:cNvSpPr/>
          <p:nvPr/>
        </p:nvSpPr>
        <p:spPr>
          <a:xfrm>
            <a:off x="6604067" y="269117"/>
            <a:ext cx="1460280" cy="4514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800"/>
              </a:lnSpc>
            </a:pPr>
            <a:r>
              <a:rPr lang="en-US" sz="2400" dirty="0" err="1">
                <a:solidFill>
                  <a:srgbClr val="F98AC7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Bateria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57B2FA5C-2187-44E5-B72E-F28FA84EFD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323" y="1024568"/>
            <a:ext cx="2182031" cy="48476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63518B75-E171-4549-A168-16FB3B51D2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3827" y="1024567"/>
            <a:ext cx="2308692" cy="48476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0CCEB020-E1A0-4243-AADC-BECBA2542E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7547" y="1024567"/>
            <a:ext cx="2247492" cy="4847648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AD8A9A0D-895C-4EE0-BC6F-3E97E69740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40067" y="996705"/>
            <a:ext cx="2247492" cy="487551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42AA4EA9-8BE2-4BEB-A386-D59105AD83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25232" y="1024567"/>
            <a:ext cx="2247491" cy="4920507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504BEA89-6348-4C8C-96A7-79B40947FD0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485107" y="1013550"/>
            <a:ext cx="2058174" cy="4931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3672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85894" y="384691"/>
            <a:ext cx="3266480" cy="4083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550" dirty="0">
                <a:solidFill>
                  <a:srgbClr val="F98AC7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Chatbot</a:t>
            </a:r>
            <a:endParaRPr lang="en-US" sz="25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493306" y="906463"/>
            <a:ext cx="6659999" cy="6436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2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Foi</a:t>
            </a:r>
            <a:r>
              <a:rPr lang="en-US" sz="12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implementado um </a:t>
            </a:r>
            <a:r>
              <a:rPr lang="en-US" sz="12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sistema</a:t>
            </a:r>
            <a:r>
              <a:rPr lang="en-US" sz="12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de mensagens com </a:t>
            </a:r>
            <a:r>
              <a:rPr lang="en-US" sz="12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recursos</a:t>
            </a:r>
            <a:r>
              <a:rPr lang="en-US" sz="12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básicos</a:t>
            </a:r>
            <a:r>
              <a:rPr lang="en-US" sz="12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de chat. </a:t>
            </a:r>
            <a:r>
              <a:rPr lang="en-US" sz="12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Além</a:t>
            </a:r>
            <a:r>
              <a:rPr lang="en-US" sz="12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disso</a:t>
            </a:r>
            <a:r>
              <a:rPr lang="en-US" sz="12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, o chatbot integra </a:t>
            </a:r>
            <a:r>
              <a:rPr lang="en-US" sz="12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uma</a:t>
            </a:r>
            <a:r>
              <a:rPr lang="en-US" sz="12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API </a:t>
            </a:r>
            <a:r>
              <a:rPr lang="en-US" sz="12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personalizada</a:t>
            </a:r>
            <a:r>
              <a:rPr lang="en-US" sz="12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de </a:t>
            </a:r>
            <a:r>
              <a:rPr lang="en-US" sz="12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perguntas</a:t>
            </a:r>
            <a:r>
              <a:rPr lang="en-US" sz="12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e </a:t>
            </a:r>
            <a:r>
              <a:rPr lang="en-US" sz="12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respostas</a:t>
            </a:r>
            <a:r>
              <a:rPr lang="en-US" sz="12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específicas</a:t>
            </a:r>
            <a:r>
              <a:rPr lang="en-US" sz="12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, e </a:t>
            </a:r>
            <a:r>
              <a:rPr lang="en-US" sz="12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uma</a:t>
            </a:r>
            <a:r>
              <a:rPr lang="en-US" sz="12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API de </a:t>
            </a:r>
            <a:r>
              <a:rPr lang="en-US" sz="12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inteligência</a:t>
            </a:r>
            <a:r>
              <a:rPr lang="en-US" sz="12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artificial para </a:t>
            </a:r>
            <a:r>
              <a:rPr lang="en-US" sz="12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respostas</a:t>
            </a:r>
            <a:r>
              <a:rPr lang="en-US" sz="12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gerais</a:t>
            </a:r>
            <a:r>
              <a:rPr lang="en-US" sz="12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.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485894" y="1695212"/>
            <a:ext cx="6659999" cy="8882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2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Reconhece</a:t>
            </a:r>
            <a:r>
              <a:rPr lang="en-US" sz="12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comandos como "conectar aparelho" ou "mudar de página", atuando como um assistente virtual. Por meio de certos comandos, como "Conectar TV", é possível fazer com que o aparelho correspondente seja conectado na seção de Conexões, inclusive com agendamento de </a:t>
            </a:r>
            <a:r>
              <a:rPr lang="en-US" sz="12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horários</a:t>
            </a:r>
            <a:r>
              <a:rPr lang="en-US" sz="12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.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485894" y="2807759"/>
            <a:ext cx="6659999" cy="4441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2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Antes de inserir o comando, há botões já programados que adicionam comandos prontos ao input do chat, facilitando o uso pelo usuário, que pode enviar o comando diretamente ou adicionar mais detalhes.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8372" y="186782"/>
            <a:ext cx="3184823" cy="6875030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7492127" y="5983010"/>
            <a:ext cx="6659999" cy="2220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endParaRPr lang="en-US" sz="1050" dirty="0"/>
          </a:p>
        </p:txBody>
      </p:sp>
      <p:sp>
        <p:nvSpPr>
          <p:cNvPr id="8" name="Shape 5"/>
          <p:cNvSpPr/>
          <p:nvPr/>
        </p:nvSpPr>
        <p:spPr>
          <a:xfrm>
            <a:off x="428842" y="3559223"/>
            <a:ext cx="4460319" cy="1358860"/>
          </a:xfrm>
          <a:prstGeom prst="roundRect">
            <a:avLst>
              <a:gd name="adj" fmla="val 2951"/>
            </a:avLst>
          </a:prstGeom>
          <a:solidFill>
            <a:srgbClr val="252833"/>
          </a:solidFill>
          <a:ln w="15240">
            <a:solidFill>
              <a:srgbClr val="5D606B"/>
            </a:solidFill>
            <a:prstDash val="solid"/>
          </a:ln>
        </p:spPr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481" y="3582771"/>
            <a:ext cx="60960" cy="1358860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1573096" y="3606454"/>
            <a:ext cx="1633180" cy="2041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250" dirty="0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Recursos de Chat</a:t>
            </a:r>
            <a:endParaRPr lang="en-US" sz="12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 7"/>
          <p:cNvSpPr/>
          <p:nvPr/>
        </p:nvSpPr>
        <p:spPr>
          <a:xfrm>
            <a:off x="523787" y="3863790"/>
            <a:ext cx="4106466" cy="2220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0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Sistema básico de mensagens</a:t>
            </a:r>
            <a:endParaRPr 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 8"/>
          <p:cNvSpPr/>
          <p:nvPr/>
        </p:nvSpPr>
        <p:spPr>
          <a:xfrm>
            <a:off x="523787" y="4206446"/>
            <a:ext cx="4106466" cy="2220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0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API personalizada para perguntas específicas</a:t>
            </a:r>
            <a:endParaRPr 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 9"/>
          <p:cNvSpPr/>
          <p:nvPr/>
        </p:nvSpPr>
        <p:spPr>
          <a:xfrm>
            <a:off x="578079" y="4585384"/>
            <a:ext cx="4106466" cy="2220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0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API de IA para respostas gerais</a:t>
            </a:r>
            <a:endParaRPr 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Shape 10"/>
          <p:cNvSpPr/>
          <p:nvPr/>
        </p:nvSpPr>
        <p:spPr>
          <a:xfrm>
            <a:off x="428842" y="5102120"/>
            <a:ext cx="4479397" cy="1358860"/>
          </a:xfrm>
          <a:prstGeom prst="roundRect">
            <a:avLst>
              <a:gd name="adj" fmla="val 2951"/>
            </a:avLst>
          </a:prstGeom>
          <a:solidFill>
            <a:srgbClr val="252833"/>
          </a:solidFill>
          <a:ln w="15240">
            <a:solidFill>
              <a:srgbClr val="5D606B"/>
            </a:solidFill>
            <a:prstDash val="solid"/>
          </a:ln>
        </p:spPr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174" y="5043170"/>
            <a:ext cx="60960" cy="1358860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1691143" y="5127188"/>
            <a:ext cx="1747838" cy="2041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250" dirty="0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Comandos de Controle</a:t>
            </a:r>
            <a:endParaRPr lang="en-US" sz="12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 12"/>
          <p:cNvSpPr/>
          <p:nvPr/>
        </p:nvSpPr>
        <p:spPr>
          <a:xfrm>
            <a:off x="618164" y="5370032"/>
            <a:ext cx="4106466" cy="2220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05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Conexão</a:t>
            </a:r>
            <a:r>
              <a:rPr lang="en-US" sz="10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de </a:t>
            </a:r>
            <a:r>
              <a:rPr lang="en-US" sz="105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aparelhos</a:t>
            </a:r>
            <a:endParaRPr 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 13"/>
          <p:cNvSpPr/>
          <p:nvPr/>
        </p:nvSpPr>
        <p:spPr>
          <a:xfrm>
            <a:off x="618164" y="5670652"/>
            <a:ext cx="4106466" cy="2220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0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Navegação entre páginas</a:t>
            </a:r>
            <a:endParaRPr 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 14"/>
          <p:cNvSpPr/>
          <p:nvPr/>
        </p:nvSpPr>
        <p:spPr>
          <a:xfrm>
            <a:off x="618164" y="6017791"/>
            <a:ext cx="4106466" cy="2220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0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Agendamento de ações</a:t>
            </a:r>
            <a:endParaRPr 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Shape 15"/>
          <p:cNvSpPr/>
          <p:nvPr/>
        </p:nvSpPr>
        <p:spPr>
          <a:xfrm>
            <a:off x="447920" y="6631599"/>
            <a:ext cx="4460319" cy="1358860"/>
          </a:xfrm>
          <a:prstGeom prst="roundRect">
            <a:avLst>
              <a:gd name="adj" fmla="val 519"/>
            </a:avLst>
          </a:prstGeom>
          <a:solidFill>
            <a:srgbClr val="252833"/>
          </a:solidFill>
          <a:ln w="15240">
            <a:solidFill>
              <a:srgbClr val="5D606B"/>
            </a:solidFill>
            <a:prstDash val="solid"/>
          </a:ln>
        </p:spPr>
      </p:sp>
      <p:pic>
        <p:nvPicPr>
          <p:cNvPr id="21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934" y="6625967"/>
            <a:ext cx="60960" cy="1358860"/>
          </a:xfrm>
          <a:prstGeom prst="rect">
            <a:avLst/>
          </a:prstGeom>
        </p:spPr>
      </p:pic>
      <p:sp>
        <p:nvSpPr>
          <p:cNvPr id="22" name="Text 16"/>
          <p:cNvSpPr/>
          <p:nvPr/>
        </p:nvSpPr>
        <p:spPr>
          <a:xfrm>
            <a:off x="1861489" y="6695219"/>
            <a:ext cx="1633180" cy="2041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250" dirty="0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Facilidade de Uso</a:t>
            </a:r>
            <a:endParaRPr lang="en-US" sz="12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 17"/>
          <p:cNvSpPr/>
          <p:nvPr/>
        </p:nvSpPr>
        <p:spPr>
          <a:xfrm>
            <a:off x="655200" y="7149585"/>
            <a:ext cx="4106466" cy="2220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05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Botões</a:t>
            </a:r>
            <a:r>
              <a:rPr lang="en-US" sz="10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de </a:t>
            </a:r>
            <a:r>
              <a:rPr lang="en-US" sz="105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comandos</a:t>
            </a:r>
            <a:r>
              <a:rPr lang="en-US" sz="10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</a:t>
            </a:r>
            <a:r>
              <a:rPr lang="en-US" sz="105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rápidos</a:t>
            </a:r>
            <a:endParaRPr 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5">
            <a:extLst>
              <a:ext uri="{FF2B5EF4-FFF2-40B4-BE49-F238E27FC236}">
                <a16:creationId xmlns:a16="http://schemas.microsoft.com/office/drawing/2014/main" id="{3D4568A1-56B2-4EA7-91AF-73786DFCDD7D}"/>
              </a:ext>
            </a:extLst>
          </p:cNvPr>
          <p:cNvSpPr/>
          <p:nvPr/>
        </p:nvSpPr>
        <p:spPr>
          <a:xfrm>
            <a:off x="6894208" y="2741167"/>
            <a:ext cx="6690131" cy="2040328"/>
          </a:xfrm>
          <a:prstGeom prst="roundRect">
            <a:avLst>
              <a:gd name="adj" fmla="val 2951"/>
            </a:avLst>
          </a:prstGeom>
          <a:solidFill>
            <a:srgbClr val="252833"/>
          </a:solidFill>
          <a:ln w="15240">
            <a:solidFill>
              <a:srgbClr val="5D606B"/>
            </a:solidFill>
            <a:prstDash val="solid"/>
          </a:ln>
        </p:spPr>
      </p:sp>
      <p:sp>
        <p:nvSpPr>
          <p:cNvPr id="2" name="Text 0"/>
          <p:cNvSpPr/>
          <p:nvPr/>
        </p:nvSpPr>
        <p:spPr>
          <a:xfrm>
            <a:off x="532686" y="418505"/>
            <a:ext cx="3581281" cy="4476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00"/>
              </a:lnSpc>
              <a:buNone/>
            </a:pPr>
            <a:r>
              <a:rPr lang="en-US" sz="2800" dirty="0">
                <a:solidFill>
                  <a:srgbClr val="F98AC7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Contato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686" y="1265634"/>
            <a:ext cx="3652838" cy="599432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32686" y="7431167"/>
            <a:ext cx="6596896" cy="2433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endParaRPr lang="en-US" sz="1150" dirty="0"/>
          </a:p>
        </p:txBody>
      </p:sp>
      <p:sp>
        <p:nvSpPr>
          <p:cNvPr id="5" name="Text 2"/>
          <p:cNvSpPr/>
          <p:nvPr/>
        </p:nvSpPr>
        <p:spPr>
          <a:xfrm>
            <a:off x="6987443" y="2701452"/>
            <a:ext cx="6596896" cy="12751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Inclui um formulário para envio de mensagens, com campos para nome, e-mail e conteúdo. Também há a opção de enviar arquivos e um botão que direciona para uma seção de perguntas frequentes, facilitando a comunicação com a empresa.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7508438" y="2113598"/>
            <a:ext cx="2148721" cy="2686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endParaRPr lang="en-US" sz="1650" dirty="0"/>
          </a:p>
        </p:txBody>
      </p:sp>
      <p:pic>
        <p:nvPicPr>
          <p:cNvPr id="8" name="Image 1" descr="preencoded.png">
            <a:extLst>
              <a:ext uri="{FF2B5EF4-FFF2-40B4-BE49-F238E27FC236}">
                <a16:creationId xmlns:a16="http://schemas.microsoft.com/office/drawing/2014/main" id="{7475D894-4692-4354-A2A5-F50ED67874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7789" y="2701452"/>
            <a:ext cx="95095" cy="211975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5">
            <a:extLst>
              <a:ext uri="{FF2B5EF4-FFF2-40B4-BE49-F238E27FC236}">
                <a16:creationId xmlns:a16="http://schemas.microsoft.com/office/drawing/2014/main" id="{BD681C10-D547-4982-AC4F-FCC53C15E309}"/>
              </a:ext>
            </a:extLst>
          </p:cNvPr>
          <p:cNvSpPr/>
          <p:nvPr/>
        </p:nvSpPr>
        <p:spPr>
          <a:xfrm>
            <a:off x="2854880" y="993321"/>
            <a:ext cx="9100840" cy="1012449"/>
          </a:xfrm>
          <a:prstGeom prst="roundRect">
            <a:avLst>
              <a:gd name="adj" fmla="val 2951"/>
            </a:avLst>
          </a:prstGeom>
          <a:solidFill>
            <a:srgbClr val="252833"/>
          </a:solidFill>
          <a:ln w="15240">
            <a:solidFill>
              <a:srgbClr val="5D606B"/>
            </a:solidFill>
            <a:prstDash val="solid"/>
          </a:ln>
        </p:spPr>
      </p:sp>
      <p:sp>
        <p:nvSpPr>
          <p:cNvPr id="26" name="Shape 5">
            <a:extLst>
              <a:ext uri="{FF2B5EF4-FFF2-40B4-BE49-F238E27FC236}">
                <a16:creationId xmlns:a16="http://schemas.microsoft.com/office/drawing/2014/main" id="{CD2D0A23-B1A3-40E8-B439-45BE87D73781}"/>
              </a:ext>
            </a:extLst>
          </p:cNvPr>
          <p:cNvSpPr/>
          <p:nvPr/>
        </p:nvSpPr>
        <p:spPr>
          <a:xfrm>
            <a:off x="7165539" y="5450857"/>
            <a:ext cx="6120803" cy="1411666"/>
          </a:xfrm>
          <a:prstGeom prst="roundRect">
            <a:avLst>
              <a:gd name="adj" fmla="val 2951"/>
            </a:avLst>
          </a:prstGeom>
          <a:solidFill>
            <a:srgbClr val="252833"/>
          </a:solidFill>
          <a:ln w="15240">
            <a:solidFill>
              <a:srgbClr val="5D606B"/>
            </a:solidFill>
            <a:prstDash val="solid"/>
          </a:ln>
        </p:spPr>
      </p:sp>
      <p:sp>
        <p:nvSpPr>
          <p:cNvPr id="25" name="Shape 5">
            <a:extLst>
              <a:ext uri="{FF2B5EF4-FFF2-40B4-BE49-F238E27FC236}">
                <a16:creationId xmlns:a16="http://schemas.microsoft.com/office/drawing/2014/main" id="{C4A8E27C-A7A6-45ED-B85B-EC45707BD082}"/>
              </a:ext>
            </a:extLst>
          </p:cNvPr>
          <p:cNvSpPr/>
          <p:nvPr/>
        </p:nvSpPr>
        <p:spPr>
          <a:xfrm>
            <a:off x="7218474" y="3908207"/>
            <a:ext cx="6067868" cy="1358860"/>
          </a:xfrm>
          <a:prstGeom prst="roundRect">
            <a:avLst>
              <a:gd name="adj" fmla="val 2951"/>
            </a:avLst>
          </a:prstGeom>
          <a:solidFill>
            <a:srgbClr val="252833"/>
          </a:solidFill>
          <a:ln w="15240">
            <a:solidFill>
              <a:srgbClr val="5D606B"/>
            </a:solidFill>
            <a:prstDash val="solid"/>
          </a:ln>
        </p:spPr>
      </p:sp>
      <p:sp>
        <p:nvSpPr>
          <p:cNvPr id="24" name="Shape 5">
            <a:extLst>
              <a:ext uri="{FF2B5EF4-FFF2-40B4-BE49-F238E27FC236}">
                <a16:creationId xmlns:a16="http://schemas.microsoft.com/office/drawing/2014/main" id="{24F8CFC9-69AB-4FDC-8422-2A63D2C1F015}"/>
              </a:ext>
            </a:extLst>
          </p:cNvPr>
          <p:cNvSpPr/>
          <p:nvPr/>
        </p:nvSpPr>
        <p:spPr>
          <a:xfrm>
            <a:off x="549891" y="5503664"/>
            <a:ext cx="6302955" cy="1358860"/>
          </a:xfrm>
          <a:prstGeom prst="roundRect">
            <a:avLst>
              <a:gd name="adj" fmla="val 2951"/>
            </a:avLst>
          </a:prstGeom>
          <a:solidFill>
            <a:srgbClr val="252833"/>
          </a:solidFill>
          <a:ln w="15240">
            <a:solidFill>
              <a:srgbClr val="5D606B"/>
            </a:solidFill>
            <a:prstDash val="solid"/>
          </a:ln>
        </p:spPr>
      </p:sp>
      <p:sp>
        <p:nvSpPr>
          <p:cNvPr id="23" name="Shape 5">
            <a:extLst>
              <a:ext uri="{FF2B5EF4-FFF2-40B4-BE49-F238E27FC236}">
                <a16:creationId xmlns:a16="http://schemas.microsoft.com/office/drawing/2014/main" id="{F0A79963-A71A-4264-8516-2B32EA59F286}"/>
              </a:ext>
            </a:extLst>
          </p:cNvPr>
          <p:cNvSpPr/>
          <p:nvPr/>
        </p:nvSpPr>
        <p:spPr>
          <a:xfrm>
            <a:off x="538520" y="3945619"/>
            <a:ext cx="6302955" cy="1396628"/>
          </a:xfrm>
          <a:prstGeom prst="roundRect">
            <a:avLst>
              <a:gd name="adj" fmla="val 2951"/>
            </a:avLst>
          </a:prstGeom>
          <a:solidFill>
            <a:srgbClr val="252833"/>
          </a:solidFill>
          <a:ln w="15240">
            <a:solidFill>
              <a:srgbClr val="5D606B"/>
            </a:solidFill>
            <a:prstDash val="solid"/>
          </a:ln>
        </p:spPr>
      </p:sp>
      <p:sp>
        <p:nvSpPr>
          <p:cNvPr id="22" name="Shape 5">
            <a:extLst>
              <a:ext uri="{FF2B5EF4-FFF2-40B4-BE49-F238E27FC236}">
                <a16:creationId xmlns:a16="http://schemas.microsoft.com/office/drawing/2014/main" id="{0CAF656D-BB9E-40DA-A163-D658D683A41C}"/>
              </a:ext>
            </a:extLst>
          </p:cNvPr>
          <p:cNvSpPr/>
          <p:nvPr/>
        </p:nvSpPr>
        <p:spPr>
          <a:xfrm>
            <a:off x="538520" y="2406949"/>
            <a:ext cx="6184317" cy="1283997"/>
          </a:xfrm>
          <a:prstGeom prst="roundRect">
            <a:avLst>
              <a:gd name="adj" fmla="val 2951"/>
            </a:avLst>
          </a:prstGeom>
          <a:solidFill>
            <a:srgbClr val="252833"/>
          </a:solidFill>
          <a:ln w="15240">
            <a:solidFill>
              <a:srgbClr val="5D606B"/>
            </a:solidFill>
            <a:prstDash val="solid"/>
          </a:ln>
        </p:spPr>
      </p:sp>
      <p:sp>
        <p:nvSpPr>
          <p:cNvPr id="21" name="Shape 5">
            <a:extLst>
              <a:ext uri="{FF2B5EF4-FFF2-40B4-BE49-F238E27FC236}">
                <a16:creationId xmlns:a16="http://schemas.microsoft.com/office/drawing/2014/main" id="{DC5ED7A1-0E0D-4F61-9325-CDA23FC40F6E}"/>
              </a:ext>
            </a:extLst>
          </p:cNvPr>
          <p:cNvSpPr/>
          <p:nvPr/>
        </p:nvSpPr>
        <p:spPr>
          <a:xfrm>
            <a:off x="7208705" y="2373564"/>
            <a:ext cx="6067868" cy="1356427"/>
          </a:xfrm>
          <a:prstGeom prst="roundRect">
            <a:avLst>
              <a:gd name="adj" fmla="val 2951"/>
            </a:avLst>
          </a:prstGeom>
          <a:solidFill>
            <a:srgbClr val="252833"/>
          </a:solidFill>
          <a:ln w="15240">
            <a:solidFill>
              <a:srgbClr val="5D606B"/>
            </a:solidFill>
            <a:prstDash val="solid"/>
          </a:ln>
        </p:spPr>
      </p:sp>
      <p:sp>
        <p:nvSpPr>
          <p:cNvPr id="2" name="Text 0"/>
          <p:cNvSpPr/>
          <p:nvPr/>
        </p:nvSpPr>
        <p:spPr>
          <a:xfrm>
            <a:off x="2973765" y="1269911"/>
            <a:ext cx="8981956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98AC7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Funcionalidades de Configurações</a:t>
            </a:r>
            <a:endParaRPr lang="en-US" sz="4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751" y="2757094"/>
            <a:ext cx="598408" cy="59840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735336" y="264699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Lista de Comandos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1735336" y="3142536"/>
            <a:ext cx="543020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Todos os comandos reconhecidos pelo sistema</a:t>
            </a:r>
            <a:endParaRPr lang="en-US" sz="18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4743" y="2504956"/>
            <a:ext cx="598408" cy="59840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8362355" y="249508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Central de Ajuda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 4"/>
          <p:cNvSpPr/>
          <p:nvPr/>
        </p:nvSpPr>
        <p:spPr>
          <a:xfrm>
            <a:off x="8294327" y="2951024"/>
            <a:ext cx="543032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Suporte e orientações para usuários</a:t>
            </a:r>
            <a:endParaRPr lang="en-US" sz="18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888" y="4288433"/>
            <a:ext cx="598408" cy="598408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735336" y="414635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Energia na Bateria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 6"/>
          <p:cNvSpPr/>
          <p:nvPr/>
        </p:nvSpPr>
        <p:spPr>
          <a:xfrm>
            <a:off x="1442599" y="4613059"/>
            <a:ext cx="543020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Página de monitoramento de percentual de energia</a:t>
            </a:r>
            <a:endParaRPr lang="en-US" sz="18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64743" y="4004310"/>
            <a:ext cx="598408" cy="598408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8362355" y="414635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 err="1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Leitor</a:t>
            </a:r>
            <a:r>
              <a:rPr lang="en-US" sz="2200" dirty="0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 de </a:t>
            </a:r>
            <a:r>
              <a:rPr lang="en-US" sz="2200" dirty="0" err="1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Tela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 8"/>
          <p:cNvSpPr/>
          <p:nvPr/>
        </p:nvSpPr>
        <p:spPr>
          <a:xfrm>
            <a:off x="8362355" y="4641890"/>
            <a:ext cx="543032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Recurso de acessibilidade para textos clicados</a:t>
            </a:r>
            <a:endParaRPr lang="en-US" sz="18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7724" y="5734348"/>
            <a:ext cx="598408" cy="598408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1735336" y="564570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Modo Claro/Escuro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 10"/>
          <p:cNvSpPr/>
          <p:nvPr/>
        </p:nvSpPr>
        <p:spPr>
          <a:xfrm>
            <a:off x="1735336" y="6141244"/>
            <a:ext cx="543020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Alternância entre temas de interface</a:t>
            </a:r>
            <a:endParaRPr lang="en-US" sz="18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8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64743" y="5503664"/>
            <a:ext cx="598408" cy="598408"/>
          </a:xfrm>
          <a:prstGeom prst="rect">
            <a:avLst/>
          </a:prstGeom>
        </p:spPr>
      </p:pic>
      <p:sp>
        <p:nvSpPr>
          <p:cNvPr id="19" name="Text 11"/>
          <p:cNvSpPr/>
          <p:nvPr/>
        </p:nvSpPr>
        <p:spPr>
          <a:xfrm>
            <a:off x="8362355" y="564570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Autenticação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 12"/>
          <p:cNvSpPr/>
          <p:nvPr/>
        </p:nvSpPr>
        <p:spPr>
          <a:xfrm>
            <a:off x="8362355" y="6141244"/>
            <a:ext cx="543032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Login via e-mail/senha, Google ou Facebook e recuperação de senha</a:t>
            </a:r>
            <a:endParaRPr lang="en-US" sz="18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8" name="Image 1" descr="preencoded.png">
            <a:extLst>
              <a:ext uri="{FF2B5EF4-FFF2-40B4-BE49-F238E27FC236}">
                <a16:creationId xmlns:a16="http://schemas.microsoft.com/office/drawing/2014/main" id="{F49ED81A-44CF-430A-B4BB-CD1C2F59234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32021" y="1013757"/>
            <a:ext cx="45719" cy="1019125"/>
          </a:xfrm>
          <a:prstGeom prst="rect">
            <a:avLst/>
          </a:prstGeom>
        </p:spPr>
      </p:pic>
      <p:pic>
        <p:nvPicPr>
          <p:cNvPr id="33" name="Image 1" descr="preencoded.png">
            <a:extLst>
              <a:ext uri="{FF2B5EF4-FFF2-40B4-BE49-F238E27FC236}">
                <a16:creationId xmlns:a16="http://schemas.microsoft.com/office/drawing/2014/main" id="{3D3947E0-1CD8-4D8A-BE32-ADDD6E04DBD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9033" y="2406949"/>
            <a:ext cx="62654" cy="1396628"/>
          </a:xfrm>
          <a:prstGeom prst="rect">
            <a:avLst/>
          </a:prstGeom>
        </p:spPr>
      </p:pic>
      <p:pic>
        <p:nvPicPr>
          <p:cNvPr id="35" name="Image 1" descr="preencoded.png">
            <a:extLst>
              <a:ext uri="{FF2B5EF4-FFF2-40B4-BE49-F238E27FC236}">
                <a16:creationId xmlns:a16="http://schemas.microsoft.com/office/drawing/2014/main" id="{AAF87663-B2E6-4180-80C4-1EF4580C071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70913" y="2373564"/>
            <a:ext cx="62654" cy="1396628"/>
          </a:xfrm>
          <a:prstGeom prst="rect">
            <a:avLst/>
          </a:prstGeom>
        </p:spPr>
      </p:pic>
      <p:pic>
        <p:nvPicPr>
          <p:cNvPr id="36" name="Image 1" descr="preencoded.png">
            <a:extLst>
              <a:ext uri="{FF2B5EF4-FFF2-40B4-BE49-F238E27FC236}">
                <a16:creationId xmlns:a16="http://schemas.microsoft.com/office/drawing/2014/main" id="{37DA5FB9-B8C1-487D-AA82-C255640236B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7193" y="3951229"/>
            <a:ext cx="62654" cy="1396628"/>
          </a:xfrm>
          <a:prstGeom prst="rect">
            <a:avLst/>
          </a:prstGeom>
        </p:spPr>
      </p:pic>
      <p:pic>
        <p:nvPicPr>
          <p:cNvPr id="37" name="Image 1" descr="preencoded.png">
            <a:extLst>
              <a:ext uri="{FF2B5EF4-FFF2-40B4-BE49-F238E27FC236}">
                <a16:creationId xmlns:a16="http://schemas.microsoft.com/office/drawing/2014/main" id="{186DA5C0-1E49-4E9C-B018-4AC3CB2E72D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7261" y="5484780"/>
            <a:ext cx="62654" cy="1396628"/>
          </a:xfrm>
          <a:prstGeom prst="rect">
            <a:avLst/>
          </a:prstGeom>
        </p:spPr>
      </p:pic>
      <p:pic>
        <p:nvPicPr>
          <p:cNvPr id="38" name="Image 1" descr="preencoded.png">
            <a:extLst>
              <a:ext uri="{FF2B5EF4-FFF2-40B4-BE49-F238E27FC236}">
                <a16:creationId xmlns:a16="http://schemas.microsoft.com/office/drawing/2014/main" id="{FC3CDFEF-224F-4F1E-84B2-033911CCF84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87147" y="3892110"/>
            <a:ext cx="62654" cy="1396628"/>
          </a:xfrm>
          <a:prstGeom prst="rect">
            <a:avLst/>
          </a:prstGeom>
        </p:spPr>
      </p:pic>
      <p:pic>
        <p:nvPicPr>
          <p:cNvPr id="40" name="Image 1" descr="preencoded.png">
            <a:extLst>
              <a:ext uri="{FF2B5EF4-FFF2-40B4-BE49-F238E27FC236}">
                <a16:creationId xmlns:a16="http://schemas.microsoft.com/office/drawing/2014/main" id="{E3ABF1BE-5394-4FB9-B437-79BB4C8B530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41899" y="5484780"/>
            <a:ext cx="62654" cy="1396628"/>
          </a:xfrm>
          <a:prstGeom prst="rect">
            <a:avLst/>
          </a:prstGeom>
        </p:spPr>
      </p:pic>
    </p:spTree>
  </p:cSld>
  <p:clrMapOvr>
    <a:masterClrMapping/>
  </p:clrMapOvr>
  <p:transition spd="slow">
    <p:randomBar dir="vert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TM03457485[[fn=Malha]]</Template>
  <TotalTime>90</TotalTime>
  <Words>889</Words>
  <Application>Microsoft Office PowerPoint</Application>
  <PresentationFormat>Personalizar</PresentationFormat>
  <Paragraphs>94</Paragraphs>
  <Slides>10</Slides>
  <Notes>9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10</vt:i4>
      </vt:variant>
    </vt:vector>
  </HeadingPairs>
  <TitlesOfParts>
    <vt:vector size="15" baseType="lpstr">
      <vt:lpstr>Arial</vt:lpstr>
      <vt:lpstr>Calibri</vt:lpstr>
      <vt:lpstr>Source Sans 3</vt:lpstr>
      <vt:lpstr>Lora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subject/>
  <dc:creator>Gabriel Jorge Coutinho</dc:creator>
  <cp:lastModifiedBy>Gabriel Jorge Coutinho</cp:lastModifiedBy>
  <cp:revision>19</cp:revision>
  <dcterms:created xsi:type="dcterms:W3CDTF">2025-08-09T15:14:54Z</dcterms:created>
  <dcterms:modified xsi:type="dcterms:W3CDTF">2025-08-12T18:18:48Z</dcterms:modified>
</cp:coreProperties>
</file>